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4"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pl-PL"/>
              <a:t>Kliknij, aby edytować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pl-PL"/>
              <a:t>Kliknij, aby edytować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pl-PL"/>
              <a:t>Kliknij, aby edytować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pl-PL"/>
              <a:t>Kliknij, aby edytować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pl-PL"/>
              <a:t>Kliknij, aby edytować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pl-PL"/>
              <a:t>Kliknij, aby edytować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pl-PL"/>
              <a:t>Kliknij, aby edytować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l-PL"/>
              <a:t>Kliknij, aby edytować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l-PL"/>
              <a:t>Kliknij, aby edytować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Content Placeholder 3"/>
          <p:cNvSpPr>
            <a:spLocks noGrp="1"/>
          </p:cNvSpPr>
          <p:nvPr>
            <p:ph sz="quarter" idx="13"/>
          </p:nvPr>
        </p:nvSpPr>
        <p:spPr>
          <a:xfrm>
            <a:off x="913774" y="3051012"/>
            <a:ext cx="5106027" cy="2740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3" name="Content Placeholder 5"/>
          <p:cNvSpPr>
            <a:spLocks noGrp="1"/>
          </p:cNvSpPr>
          <p:nvPr>
            <p:ph sz="quarter" idx="14"/>
          </p:nvPr>
        </p:nvSpPr>
        <p:spPr>
          <a:xfrm>
            <a:off x="6172200" y="3051012"/>
            <a:ext cx="5105401" cy="2740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pl-PL"/>
              <a:t>Kliknij, aby edytować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1/30/2021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omputer, Cyberprzemoc, Guy, Chłopiec, Ofiara, Bully">
            <a:extLst>
              <a:ext uri="{FF2B5EF4-FFF2-40B4-BE49-F238E27FC236}">
                <a16:creationId xmlns:a16="http://schemas.microsoft.com/office/drawing/2014/main" id="{6E0459E8-1A40-4641-BA60-634A4352DE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71513"/>
            <a:ext cx="9144000" cy="5514975"/>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54E1B905-E930-41A7-A2C5-8F2E2ED111E4}"/>
              </a:ext>
            </a:extLst>
          </p:cNvPr>
          <p:cNvSpPr>
            <a:spLocks noGrp="1"/>
          </p:cNvSpPr>
          <p:nvPr>
            <p:ph type="ctrTitle"/>
          </p:nvPr>
        </p:nvSpPr>
        <p:spPr>
          <a:ln>
            <a:solidFill>
              <a:schemeClr val="tx1"/>
            </a:solidFill>
            <a:prstDash val="sysDot"/>
          </a:ln>
        </p:spPr>
        <p:txBody>
          <a:bodyPr>
            <a:normAutofit/>
          </a:bodyPr>
          <a:lstStyle/>
          <a:p>
            <a:r>
              <a:rPr lang="pl-PL" sz="8800" dirty="0">
                <a:latin typeface="Algerian" panose="04020705040A02060702" pitchFamily="82" charset="0"/>
              </a:rPr>
              <a:t>CYBERPRZEMOC</a:t>
            </a:r>
          </a:p>
        </p:txBody>
      </p:sp>
      <p:sp>
        <p:nvSpPr>
          <p:cNvPr id="3" name="Podtytuł 2">
            <a:extLst>
              <a:ext uri="{FF2B5EF4-FFF2-40B4-BE49-F238E27FC236}">
                <a16:creationId xmlns:a16="http://schemas.microsoft.com/office/drawing/2014/main" id="{9944D7CB-DF2D-431C-ADEE-7C62F60261C0}"/>
              </a:ext>
            </a:extLst>
          </p:cNvPr>
          <p:cNvSpPr>
            <a:spLocks noGrp="1"/>
          </p:cNvSpPr>
          <p:nvPr>
            <p:ph type="subTitle" idx="1"/>
          </p:nvPr>
        </p:nvSpPr>
        <p:spPr/>
        <p:txBody>
          <a:bodyPr wrap="none"/>
          <a:lstStyle/>
          <a:p>
            <a:endParaRPr lang="pl-PL" dirty="0"/>
          </a:p>
        </p:txBody>
      </p:sp>
    </p:spTree>
    <p:extLst>
      <p:ext uri="{BB962C8B-B14F-4D97-AF65-F5344CB8AC3E}">
        <p14:creationId xmlns:p14="http://schemas.microsoft.com/office/powerpoint/2010/main" val="26106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B24039-297D-48D9-8C8D-8C71D689840D}"/>
              </a:ext>
            </a:extLst>
          </p:cNvPr>
          <p:cNvSpPr>
            <a:spLocks noGrp="1"/>
          </p:cNvSpPr>
          <p:nvPr>
            <p:ph type="title"/>
          </p:nvPr>
        </p:nvSpPr>
        <p:spPr/>
        <p:txBody>
          <a:bodyPr/>
          <a:lstStyle/>
          <a:p>
            <a:endParaRPr lang="pl-PL"/>
          </a:p>
        </p:txBody>
      </p:sp>
      <p:pic>
        <p:nvPicPr>
          <p:cNvPr id="2050" name="Picture 2" descr="Nie Ma Nienawiści, Akcja">
            <a:extLst>
              <a:ext uri="{FF2B5EF4-FFF2-40B4-BE49-F238E27FC236}">
                <a16:creationId xmlns:a16="http://schemas.microsoft.com/office/drawing/2014/main" id="{A825DA42-C5C9-4A5B-B539-5F187D7D2D62}"/>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13953" y="618517"/>
            <a:ext cx="9164093" cy="5777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57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dirty="0"/>
              <a:t>Cyberprzemoc</a:t>
            </a: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p:txBody>
          <a:bodyPr>
            <a:normAutofit/>
          </a:bodyPr>
          <a:lstStyle/>
          <a:p>
            <a:pPr marL="0" indent="0">
              <a:buNone/>
            </a:pPr>
            <a:r>
              <a:rPr lang="pl-PL" sz="1800" dirty="0">
                <a:effectLst/>
                <a:latin typeface="Cambria" panose="02040503050406030204" pitchFamily="18" charset="0"/>
                <a:ea typeface="Cambria" panose="02040503050406030204" pitchFamily="18" charset="0"/>
                <a:cs typeface="Times New Roman" panose="02020603050405020304" pitchFamily="18" charset="0"/>
              </a:rPr>
              <a:t>	Cyberprzemoc to takie formy zachowania, drugiego człowieka, które nie pozostawiają ran na ciele. ranią duszę, Krzywdzą emocjonalnie drugiego człowieka. </a:t>
            </a:r>
          </a:p>
          <a:p>
            <a:pPr marL="0" indent="0">
              <a:buNone/>
            </a:pPr>
            <a:r>
              <a:rPr lang="pl-PL" sz="1800" dirty="0">
                <a:effectLst/>
                <a:latin typeface="Cambria" panose="02040503050406030204" pitchFamily="18" charset="0"/>
                <a:ea typeface="Cambria" panose="02040503050406030204" pitchFamily="18" charset="0"/>
                <a:cs typeface="Times New Roman" panose="02020603050405020304" pitchFamily="18" charset="0"/>
              </a:rPr>
              <a:t>Najczęściej mają formę słowa- np.. komentarza , może to być obrazek, </a:t>
            </a:r>
            <a:r>
              <a:rPr lang="pl-PL" sz="1800" dirty="0" err="1">
                <a:effectLst/>
                <a:latin typeface="Cambria" panose="02040503050406030204" pitchFamily="18" charset="0"/>
                <a:ea typeface="Cambria" panose="02040503050406030204" pitchFamily="18" charset="0"/>
                <a:cs typeface="Times New Roman" panose="02020603050405020304" pitchFamily="18" charset="0"/>
              </a:rPr>
              <a:t>mem</a:t>
            </a:r>
            <a:r>
              <a:rPr lang="pl-PL" sz="1800" dirty="0">
                <a:effectLst/>
                <a:latin typeface="Cambria" panose="02040503050406030204" pitchFamily="18" charset="0"/>
                <a:ea typeface="Cambria" panose="02040503050406030204" pitchFamily="18" charset="0"/>
                <a:cs typeface="Times New Roman" panose="02020603050405020304" pitchFamily="18" charset="0"/>
              </a:rPr>
              <a:t> lub  video. Może mieć zawoalowaną formę ( wykluczenie z grupy lub nawiązanie relacji).</a:t>
            </a:r>
            <a:endParaRPr lang="pl-PL" dirty="0"/>
          </a:p>
          <a:p>
            <a:pPr marL="0" indent="0">
              <a:buNone/>
            </a:pPr>
            <a:r>
              <a:rPr lang="pl-PL" dirty="0">
                <a:latin typeface="Cambria" panose="02040503050406030204" pitchFamily="18" charset="0"/>
                <a:ea typeface="Cambria" panose="02040503050406030204" pitchFamily="18" charset="0"/>
              </a:rPr>
              <a:t>Cyberprzemoc to prześladowanie, zastraszanie, nękanie, wyśmiewanie innych osób  za pomocą: SMS, e-mail, witryny internetowe, fora dyskusyjne , portale społecznościowe.</a:t>
            </a:r>
          </a:p>
        </p:txBody>
      </p:sp>
    </p:spTree>
    <p:extLst>
      <p:ext uri="{BB962C8B-B14F-4D97-AF65-F5344CB8AC3E}">
        <p14:creationId xmlns:p14="http://schemas.microsoft.com/office/powerpoint/2010/main" val="281169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sz="3600" b="1"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Formy cyberprzemocy:</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p:txBody>
          <a:bodyPr>
            <a:normAutofit fontScale="25000" lnSpcReduction="20000"/>
          </a:bodyPr>
          <a:lstStyle/>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publikowanie zdjęć lub filmów. Ich cel to ośmieszenie lub poniżenie ofiary,</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publikowanie komentarzy, postów, mogą być wulgarne, które mają na celu poniżać  ośmieszać</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włamania na konta serwisów społecznościowych,</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err="1">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flood</a:t>
            </a: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 czyli wysyłanie, często zniekształconych lub pustych ogromnych ilości wiadomości, mogą one blokować konta lub telefon,</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podszywanie się pod inną osobę,</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rozsyłanie wiadomości i otrzymanych danych w formie zapisu rozmowy lub kopii e- mail</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tworzenie kompromitujących i ośmieszających stron internetowych </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pl-PL" sz="7200" dirty="0">
                <a:solidFill>
                  <a:srgbClr val="1D1B11"/>
                </a:solidFill>
                <a:effectLst/>
                <a:latin typeface="Cambria" panose="02040503050406030204" pitchFamily="18" charset="0"/>
                <a:ea typeface="Cambria" panose="02040503050406030204" pitchFamily="18" charset="0"/>
                <a:cs typeface="Times New Roman" panose="02020603050405020304" pitchFamily="18" charset="0"/>
              </a:rPr>
              <a:t>wykluczanie z internetowych społeczności </a:t>
            </a:r>
            <a:endParaRPr lang="pl-PL" sz="72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just">
              <a:lnSpc>
                <a:spcPct val="115000"/>
              </a:lnSpc>
              <a:spcAft>
                <a:spcPts val="0"/>
              </a:spcAft>
              <a:buNone/>
            </a:pPr>
            <a:endParaRPr lang="pl-PL" sz="6400" dirty="0">
              <a:effectLst/>
              <a:latin typeface="Cambria" panose="02040503050406030204" pitchFamily="18" charset="0"/>
              <a:ea typeface="Cambria" panose="02040503050406030204" pitchFamily="18" charset="0"/>
              <a:cs typeface="Times New Roman" panose="02020603050405020304" pitchFamily="18" charset="0"/>
            </a:endParaRPr>
          </a:p>
          <a:p>
            <a:pPr indent="0" algn="just">
              <a:lnSpc>
                <a:spcPct val="115000"/>
              </a:lnSpc>
              <a:spcAft>
                <a:spcPts val="1000"/>
              </a:spcAft>
              <a:buNone/>
            </a:pPr>
            <a:endParaRPr lang="pl-PL" sz="64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7613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b="1" dirty="0">
                <a:solidFill>
                  <a:srgbClr val="1D1B11"/>
                </a:solidFill>
                <a:latin typeface="Cambria" panose="02040503050406030204" pitchFamily="18" charset="0"/>
                <a:ea typeface="Cambria" panose="02040503050406030204" pitchFamily="18" charset="0"/>
                <a:cs typeface="Times New Roman" panose="02020603050405020304" pitchFamily="18" charset="0"/>
              </a:rPr>
              <a:t>Trudne zjawisko ponieważ</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a:xfrm>
            <a:off x="821009" y="1956275"/>
            <a:ext cx="10363826" cy="3424107"/>
          </a:xfrm>
        </p:spPr>
        <p:txBody>
          <a:bodyPr>
            <a:normAutofit/>
          </a:bodyPr>
          <a:lstStyle/>
          <a:p>
            <a:pPr marL="0" lvl="0" indent="0" algn="just">
              <a:lnSpc>
                <a:spcPct val="115000"/>
              </a:lnSpc>
              <a:spcAft>
                <a:spcPts val="0"/>
              </a:spcAft>
              <a:buNone/>
            </a:pPr>
            <a:endParaRPr lang="pl-PL" sz="1600" dirty="0">
              <a:effectLst/>
              <a:latin typeface="Cambria" panose="02040503050406030204" pitchFamily="18" charset="0"/>
              <a:ea typeface="Cambria" panose="02040503050406030204" pitchFamily="18" charset="0"/>
              <a:cs typeface="Times New Roman" panose="02020603050405020304" pitchFamily="18" charset="0"/>
            </a:endParaRPr>
          </a:p>
          <a:p>
            <a:r>
              <a:rPr lang="pl-PL" dirty="0">
                <a:latin typeface="Cambria" panose="02040503050406030204" pitchFamily="18" charset="0"/>
                <a:ea typeface="Cambria" panose="02040503050406030204" pitchFamily="18" charset="0"/>
              </a:rPr>
              <a:t>Zwykle jest związane z anonimowością (np. podawanie fałszywych danych, podawanie się za kogoś)</a:t>
            </a:r>
          </a:p>
          <a:p>
            <a:r>
              <a:rPr lang="pl-PL" dirty="0">
                <a:latin typeface="Cambria" panose="02040503050406030204" pitchFamily="18" charset="0"/>
                <a:ea typeface="Cambria" panose="02040503050406030204" pitchFamily="18" charset="0"/>
              </a:rPr>
              <a:t>Często występuje w zamkniętych grupach np. </a:t>
            </a:r>
            <a:r>
              <a:rPr lang="pl-PL" dirty="0" err="1">
                <a:latin typeface="Cambria" panose="02040503050406030204" pitchFamily="18" charset="0"/>
                <a:ea typeface="Cambria" panose="02040503050406030204" pitchFamily="18" charset="0"/>
              </a:rPr>
              <a:t>facebook</a:t>
            </a:r>
            <a:endParaRPr lang="pl-PL" dirty="0">
              <a:latin typeface="Cambria" panose="02040503050406030204" pitchFamily="18" charset="0"/>
              <a:ea typeface="Cambria" panose="02040503050406030204" pitchFamily="18" charset="0"/>
            </a:endParaRPr>
          </a:p>
          <a:p>
            <a:r>
              <a:rPr lang="pl-PL" dirty="0">
                <a:latin typeface="Cambria" panose="02040503050406030204" pitchFamily="18" charset="0"/>
                <a:ea typeface="Cambria" panose="02040503050406030204" pitchFamily="18" charset="0"/>
              </a:rPr>
              <a:t>Informacje zamieszczone w sieci rozchodzą się bardzo szybko i bardzo trudno je zablokować</a:t>
            </a:r>
          </a:p>
          <a:p>
            <a:r>
              <a:rPr lang="pl-PL" dirty="0">
                <a:latin typeface="Cambria" panose="02040503050406030204" pitchFamily="18" charset="0"/>
                <a:ea typeface="Cambria" panose="02040503050406030204" pitchFamily="18" charset="0"/>
              </a:rPr>
              <a:t>Zwykle są powszechnie dostępne</a:t>
            </a:r>
          </a:p>
          <a:p>
            <a:endParaRPr lang="pl-PL" dirty="0"/>
          </a:p>
        </p:txBody>
      </p:sp>
    </p:spTree>
    <p:extLst>
      <p:ext uri="{BB962C8B-B14F-4D97-AF65-F5344CB8AC3E}">
        <p14:creationId xmlns:p14="http://schemas.microsoft.com/office/powerpoint/2010/main" val="231898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sz="3600" dirty="0">
                <a:effectLst/>
                <a:latin typeface="Cambria" panose="02040503050406030204" pitchFamily="18" charset="0"/>
                <a:ea typeface="Cambria" panose="02040503050406030204" pitchFamily="18" charset="0"/>
                <a:cs typeface="Times New Roman" panose="02020603050405020304" pitchFamily="18" charset="0"/>
              </a:rPr>
              <a:t>Skutki cyberprzemocy</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a:xfrm>
            <a:off x="728243" y="2214694"/>
            <a:ext cx="10363826" cy="3424107"/>
          </a:xfrm>
        </p:spPr>
        <p:txBody>
          <a:bodyPr>
            <a:normAutofit/>
          </a:bodyPr>
          <a:lstStyle/>
          <a:p>
            <a:r>
              <a:rPr lang="pl-PL" b="0" i="0" dirty="0">
                <a:solidFill>
                  <a:srgbClr val="202124"/>
                </a:solidFill>
                <a:effectLst/>
                <a:latin typeface="arial" panose="020B0604020202020204" pitchFamily="34" charset="0"/>
              </a:rPr>
              <a:t> </a:t>
            </a:r>
            <a:r>
              <a:rPr lang="pl-PL" b="0" i="0" dirty="0">
                <a:solidFill>
                  <a:srgbClr val="202124"/>
                </a:solidFill>
                <a:effectLst/>
                <a:latin typeface="Cambria" panose="02040503050406030204" pitchFamily="18" charset="0"/>
                <a:ea typeface="Cambria" panose="02040503050406030204" pitchFamily="18" charset="0"/>
              </a:rPr>
              <a:t>poczucie bezradności, </a:t>
            </a:r>
          </a:p>
          <a:p>
            <a:r>
              <a:rPr lang="pl-PL" b="0" i="0" dirty="0">
                <a:solidFill>
                  <a:srgbClr val="202124"/>
                </a:solidFill>
                <a:effectLst/>
                <a:latin typeface="Cambria" panose="02040503050406030204" pitchFamily="18" charset="0"/>
                <a:ea typeface="Cambria" panose="02040503050406030204" pitchFamily="18" charset="0"/>
              </a:rPr>
              <a:t>spadek samooceny/poczucia własnej wartości, </a:t>
            </a:r>
          </a:p>
          <a:p>
            <a:r>
              <a:rPr lang="pl-PL" b="0" i="0" dirty="0">
                <a:solidFill>
                  <a:srgbClr val="202124"/>
                </a:solidFill>
                <a:effectLst/>
                <a:latin typeface="Cambria" panose="02040503050406030204" pitchFamily="18" charset="0"/>
                <a:ea typeface="Cambria" panose="02040503050406030204" pitchFamily="18" charset="0"/>
              </a:rPr>
              <a:t>obniżony nastrój,  problemy z koncentracją, </a:t>
            </a:r>
          </a:p>
          <a:p>
            <a:r>
              <a:rPr lang="pl-PL" b="0" i="0" dirty="0">
                <a:solidFill>
                  <a:srgbClr val="202124"/>
                </a:solidFill>
                <a:effectLst/>
                <a:latin typeface="Cambria" panose="02040503050406030204" pitchFamily="18" charset="0"/>
                <a:ea typeface="Cambria" panose="02040503050406030204" pitchFamily="18" charset="0"/>
              </a:rPr>
              <a:t>lęk, </a:t>
            </a:r>
          </a:p>
          <a:p>
            <a:r>
              <a:rPr lang="pl-PL" b="0" i="0" dirty="0">
                <a:solidFill>
                  <a:srgbClr val="202124"/>
                </a:solidFill>
                <a:effectLst/>
                <a:latin typeface="Cambria" panose="02040503050406030204" pitchFamily="18" charset="0"/>
                <a:ea typeface="Cambria" panose="02040503050406030204" pitchFamily="18" charset="0"/>
              </a:rPr>
              <a:t>zaburzenia psychosomatyczne, </a:t>
            </a:r>
          </a:p>
          <a:p>
            <a:r>
              <a:rPr lang="pl-PL" b="0" i="0" dirty="0">
                <a:solidFill>
                  <a:srgbClr val="202124"/>
                </a:solidFill>
                <a:effectLst/>
                <a:latin typeface="Cambria" panose="02040503050406030204" pitchFamily="18" charset="0"/>
                <a:ea typeface="Cambria" panose="02040503050406030204" pitchFamily="18" charset="0"/>
              </a:rPr>
              <a:t>zaburzenia snu czy apetytu,</a:t>
            </a:r>
          </a:p>
          <a:p>
            <a:r>
              <a:rPr lang="pl-PL" dirty="0">
                <a:solidFill>
                  <a:srgbClr val="202124"/>
                </a:solidFill>
                <a:latin typeface="Cambria" panose="02040503050406030204" pitchFamily="18" charset="0"/>
                <a:ea typeface="Cambria" panose="02040503050406030204" pitchFamily="18" charset="0"/>
              </a:rPr>
              <a:t>W skrajnym przypadku samobójstwo</a:t>
            </a:r>
            <a:endParaRPr lang="pl-PL" b="0" i="0" dirty="0">
              <a:solidFill>
                <a:srgbClr val="202124"/>
              </a:solidFill>
              <a:effectLst/>
              <a:latin typeface="Cambria" panose="02040503050406030204" pitchFamily="18" charset="0"/>
              <a:ea typeface="Cambria" panose="02040503050406030204" pitchFamily="18" charset="0"/>
            </a:endParaRPr>
          </a:p>
          <a:p>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1179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dirty="0">
                <a:latin typeface="Cambria" panose="02040503050406030204" pitchFamily="18" charset="0"/>
                <a:ea typeface="Cambria" panose="02040503050406030204" pitchFamily="18" charset="0"/>
                <a:cs typeface="Times New Roman" panose="02020603050405020304" pitchFamily="18" charset="0"/>
              </a:rPr>
              <a:t>Przeciwdziałanie cyberprzemocy</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a:xfrm>
            <a:off x="728243" y="2214694"/>
            <a:ext cx="10363826" cy="3424107"/>
          </a:xfrm>
        </p:spPr>
        <p:txBody>
          <a:bodyPr>
            <a:normAutofit/>
          </a:bodyPr>
          <a:lstStyle/>
          <a:p>
            <a:r>
              <a:rPr lang="pl-PL" dirty="0">
                <a:latin typeface="Cambria" panose="02040503050406030204" pitchFamily="18" charset="0"/>
                <a:ea typeface="Cambria" panose="02040503050406030204" pitchFamily="18" charset="0"/>
              </a:rPr>
              <a:t>Uświadomienie młodym ludziom, jak groźne w skutkach mogą być  działanie on </a:t>
            </a:r>
            <a:r>
              <a:rPr lang="pl-PL" dirty="0" err="1">
                <a:latin typeface="Cambria" panose="02040503050406030204" pitchFamily="18" charset="0"/>
                <a:ea typeface="Cambria" panose="02040503050406030204" pitchFamily="18" charset="0"/>
              </a:rPr>
              <a:t>line</a:t>
            </a:r>
            <a:endParaRPr lang="pl-PL" dirty="0">
              <a:latin typeface="Cambria" panose="02040503050406030204" pitchFamily="18" charset="0"/>
              <a:ea typeface="Cambria" panose="02040503050406030204" pitchFamily="18" charset="0"/>
            </a:endParaRPr>
          </a:p>
          <a:p>
            <a:r>
              <a:rPr lang="pl-PL" dirty="0">
                <a:latin typeface="Cambria" panose="02040503050406030204" pitchFamily="18" charset="0"/>
                <a:ea typeface="Cambria" panose="02040503050406030204" pitchFamily="18" charset="0"/>
              </a:rPr>
              <a:t>Pokazanie konsekwencji Prawnych za stosowanie cyberprzemocy</a:t>
            </a:r>
          </a:p>
          <a:p>
            <a:r>
              <a:rPr lang="pl-PL" dirty="0">
                <a:latin typeface="Cambria" panose="02040503050406030204" pitchFamily="18" charset="0"/>
                <a:ea typeface="Cambria" panose="02040503050406030204" pitchFamily="18" charset="0"/>
              </a:rPr>
              <a:t>Pokazanie realnych zagrożeń wchodzenia w relacje online</a:t>
            </a:r>
          </a:p>
          <a:p>
            <a:r>
              <a:rPr lang="pl-PL" dirty="0">
                <a:latin typeface="Cambria" panose="02040503050406030204" pitchFamily="18" charset="0"/>
                <a:ea typeface="Cambria" panose="02040503050406030204" pitchFamily="18" charset="0"/>
              </a:rPr>
              <a:t>Przedstawienie możliwości uzyskania pomocy w przypadku bycia ofiarą cyberprzemoc</a:t>
            </a:r>
          </a:p>
          <a:p>
            <a:pPr marL="0" indent="0">
              <a:buNone/>
            </a:pPr>
            <a:endParaRPr lang="pl-PL" dirty="0">
              <a:latin typeface="Cambria" panose="02040503050406030204" pitchFamily="18" charset="0"/>
              <a:ea typeface="Cambria" panose="02040503050406030204" pitchFamily="18" charset="0"/>
            </a:endParaRPr>
          </a:p>
          <a:p>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9947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sz="3600" dirty="0">
                <a:effectLst/>
                <a:latin typeface="Cambria" panose="02040503050406030204" pitchFamily="18" charset="0"/>
                <a:ea typeface="Cambria" panose="02040503050406030204" pitchFamily="18" charset="0"/>
                <a:cs typeface="Times New Roman" panose="02020603050405020304" pitchFamily="18" charset="0"/>
              </a:rPr>
              <a:t>Jeś</a:t>
            </a:r>
            <a:r>
              <a:rPr lang="pl-PL" dirty="0">
                <a:latin typeface="Cambria" panose="02040503050406030204" pitchFamily="18" charset="0"/>
                <a:ea typeface="Cambria" panose="02040503050406030204" pitchFamily="18" charset="0"/>
                <a:cs typeface="Times New Roman" panose="02020603050405020304" pitchFamily="18" charset="0"/>
              </a:rPr>
              <a:t>li byłeś świadkiem cyberprzemocy</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a:xfrm>
            <a:off x="714991" y="1716946"/>
            <a:ext cx="10363826" cy="3424107"/>
          </a:xfrm>
        </p:spPr>
        <p:txBody>
          <a:bodyPr>
            <a:normAutofit lnSpcReduction="10000"/>
          </a:bodyPr>
          <a:lstStyle/>
          <a:p>
            <a:pPr marL="0" indent="0">
              <a:buNone/>
            </a:pPr>
            <a:endParaRPr lang="pl-PL" dirty="0">
              <a:latin typeface="Cambria" panose="02040503050406030204" pitchFamily="18" charset="0"/>
              <a:ea typeface="Cambria" panose="02040503050406030204" pitchFamily="18" charset="0"/>
            </a:endParaRPr>
          </a:p>
          <a:p>
            <a:r>
              <a:rPr lang="pl-PL" dirty="0">
                <a:latin typeface="Cambria" panose="02040503050406030204" pitchFamily="18" charset="0"/>
                <a:ea typeface="Cambria" panose="02040503050406030204" pitchFamily="18" charset="0"/>
              </a:rPr>
              <a:t>Poinformuj osobę dorosłą, do której masz zaufanie</a:t>
            </a:r>
          </a:p>
          <a:p>
            <a:r>
              <a:rPr lang="pl-PL" dirty="0">
                <a:latin typeface="Cambria" panose="02040503050406030204" pitchFamily="18" charset="0"/>
                <a:ea typeface="Cambria" panose="02040503050406030204" pitchFamily="18" charset="0"/>
              </a:rPr>
              <a:t>Porozmawiaj z psychologiem, pedagogiem lub dyrektorem  szkoły</a:t>
            </a:r>
          </a:p>
          <a:p>
            <a:r>
              <a:rPr lang="pl-PL" dirty="0">
                <a:latin typeface="Cambria" panose="02040503050406030204" pitchFamily="18" charset="0"/>
                <a:ea typeface="Cambria" panose="02040503050406030204" pitchFamily="18" charset="0"/>
              </a:rPr>
              <a:t>Nie ukrywaj informacji o osobie, która doświadczyła cyberprzemocy, mimo proś z jej strony o zachowanie tajemnicy</a:t>
            </a:r>
          </a:p>
          <a:p>
            <a:r>
              <a:rPr lang="pl-PL" dirty="0">
                <a:latin typeface="Cambria" panose="02040503050406030204" pitchFamily="18" charset="0"/>
                <a:ea typeface="Cambria" panose="02040503050406030204" pitchFamily="18" charset="0"/>
              </a:rPr>
              <a:t>Nie podejmuj samodzielnych działań mających na celu powstrzymanie agresora</a:t>
            </a:r>
          </a:p>
          <a:p>
            <a:r>
              <a:rPr lang="pl-PL" dirty="0">
                <a:latin typeface="Cambria" panose="02040503050406030204" pitchFamily="18" charset="0"/>
                <a:ea typeface="Cambria" panose="02040503050406030204" pitchFamily="18" charset="0"/>
              </a:rPr>
              <a:t>Współpracuj z ludźmi i instytucjami, które niosą pomoc</a:t>
            </a:r>
          </a:p>
        </p:txBody>
      </p:sp>
    </p:spTree>
    <p:extLst>
      <p:ext uri="{BB962C8B-B14F-4D97-AF65-F5344CB8AC3E}">
        <p14:creationId xmlns:p14="http://schemas.microsoft.com/office/powerpoint/2010/main" val="81116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sz="3600" dirty="0">
                <a:effectLst/>
                <a:latin typeface="Cambria" panose="02040503050406030204" pitchFamily="18" charset="0"/>
                <a:ea typeface="Cambria" panose="02040503050406030204" pitchFamily="18" charset="0"/>
                <a:cs typeface="Times New Roman" panose="02020603050405020304" pitchFamily="18" charset="0"/>
              </a:rPr>
              <a:t>Kiedy doświadczysz cyberprzemocy</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a:xfrm>
            <a:off x="728243" y="2214694"/>
            <a:ext cx="10363826" cy="3424107"/>
          </a:xfrm>
        </p:spPr>
        <p:txBody>
          <a:bodyPr>
            <a:normAutofit/>
          </a:bodyPr>
          <a:lstStyle/>
          <a:p>
            <a:pPr marL="0" indent="0">
              <a:buNone/>
            </a:pPr>
            <a:endParaRPr lang="pl-PL" dirty="0">
              <a:latin typeface="Cambria" panose="02040503050406030204" pitchFamily="18" charset="0"/>
              <a:ea typeface="Cambria" panose="02040503050406030204" pitchFamily="18" charset="0"/>
            </a:endParaRPr>
          </a:p>
          <a:p>
            <a:r>
              <a:rPr lang="pl-PL" dirty="0">
                <a:latin typeface="Cambria" panose="02040503050406030204" pitchFamily="18" charset="0"/>
                <a:ea typeface="Cambria" panose="02040503050406030204" pitchFamily="18" charset="0"/>
              </a:rPr>
              <a:t>Powiedz osobie dorosłej o fakcie doświadczenia cyberprzemocy</a:t>
            </a:r>
          </a:p>
          <a:p>
            <a:r>
              <a:rPr lang="pl-PL" dirty="0">
                <a:latin typeface="Cambria" panose="02040503050406030204" pitchFamily="18" charset="0"/>
                <a:ea typeface="Cambria" panose="02040503050406030204" pitchFamily="18" charset="0"/>
              </a:rPr>
              <a:t>Zabezpiecz dowody cyberprzemocy, mimo poczucia wstydu</a:t>
            </a:r>
          </a:p>
          <a:p>
            <a:r>
              <a:rPr lang="pl-PL" dirty="0">
                <a:latin typeface="Cambria" panose="02040503050406030204" pitchFamily="18" charset="0"/>
                <a:ea typeface="Cambria" panose="02040503050406030204" pitchFamily="18" charset="0"/>
              </a:rPr>
              <a:t>Powiadom administratora sieci, aby zablokował agresora</a:t>
            </a:r>
          </a:p>
          <a:p>
            <a:r>
              <a:rPr lang="pl-PL" dirty="0">
                <a:latin typeface="Cambria" panose="02040503050406030204" pitchFamily="18" charset="0"/>
                <a:ea typeface="Cambria" panose="02040503050406030204" pitchFamily="18" charset="0"/>
              </a:rPr>
              <a:t>Powiadomić policję o złamaniu prawa</a:t>
            </a:r>
          </a:p>
          <a:p>
            <a:endParaRPr lang="pl-PL" dirty="0">
              <a:latin typeface="Cambria" panose="02040503050406030204" pitchFamily="18" charset="0"/>
              <a:ea typeface="Cambria" panose="02040503050406030204" pitchFamily="18" charset="0"/>
            </a:endParaRPr>
          </a:p>
          <a:p>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2775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9B898-8C51-4D71-86AD-F20D2C5E78C7}"/>
              </a:ext>
            </a:extLst>
          </p:cNvPr>
          <p:cNvSpPr>
            <a:spLocks noGrp="1"/>
          </p:cNvSpPr>
          <p:nvPr>
            <p:ph type="title"/>
          </p:nvPr>
        </p:nvSpPr>
        <p:spPr/>
        <p:txBody>
          <a:bodyPr/>
          <a:lstStyle/>
          <a:p>
            <a:r>
              <a:rPr lang="pl-PL" dirty="0">
                <a:latin typeface="Cambria" panose="02040503050406030204" pitchFamily="18" charset="0"/>
                <a:ea typeface="Cambria" panose="02040503050406030204" pitchFamily="18" charset="0"/>
                <a:cs typeface="Times New Roman" panose="02020603050405020304" pitchFamily="18" charset="0"/>
              </a:rPr>
              <a:t>Instytucje i osoby, które pomagają</a:t>
            </a:r>
            <a:br>
              <a:rPr lang="pl-PL" sz="3600" dirty="0">
                <a:effectLst/>
                <a:latin typeface="Cambria" panose="02040503050406030204" pitchFamily="18" charset="0"/>
                <a:ea typeface="Cambria" panose="02040503050406030204" pitchFamily="18" charset="0"/>
                <a:cs typeface="Times New Roman" panose="02020603050405020304" pitchFamily="18" charset="0"/>
              </a:rPr>
            </a:br>
            <a:endParaRPr lang="pl-PL" dirty="0">
              <a:latin typeface="Cambria" panose="02040503050406030204" pitchFamily="18" charset="0"/>
              <a:ea typeface="Cambria" panose="02040503050406030204" pitchFamily="18" charset="0"/>
            </a:endParaRPr>
          </a:p>
        </p:txBody>
      </p:sp>
      <p:sp>
        <p:nvSpPr>
          <p:cNvPr id="3" name="Symbol zastępczy zawartości 2">
            <a:extLst>
              <a:ext uri="{FF2B5EF4-FFF2-40B4-BE49-F238E27FC236}">
                <a16:creationId xmlns:a16="http://schemas.microsoft.com/office/drawing/2014/main" id="{7BA26B40-F9EF-4BBA-8C97-E638277689F9}"/>
              </a:ext>
            </a:extLst>
          </p:cNvPr>
          <p:cNvSpPr>
            <a:spLocks noGrp="1"/>
          </p:cNvSpPr>
          <p:nvPr>
            <p:ph sz="quarter" idx="13"/>
          </p:nvPr>
        </p:nvSpPr>
        <p:spPr>
          <a:xfrm>
            <a:off x="701739" y="1843633"/>
            <a:ext cx="10363826" cy="4395850"/>
          </a:xfrm>
        </p:spPr>
        <p:txBody>
          <a:bodyPr>
            <a:normAutofit fontScale="85000" lnSpcReduction="20000"/>
          </a:bodyPr>
          <a:lstStyle/>
          <a:p>
            <a:pPr marL="0" indent="0">
              <a:buNone/>
            </a:pPr>
            <a:endParaRPr lang="pl-PL" dirty="0">
              <a:latin typeface="Cambria" panose="02040503050406030204" pitchFamily="18" charset="0"/>
              <a:ea typeface="Cambria" panose="02040503050406030204" pitchFamily="18" charset="0"/>
            </a:endParaRPr>
          </a:p>
          <a:p>
            <a:r>
              <a:rPr lang="pl-PL" dirty="0">
                <a:latin typeface="Cambria" panose="02040503050406030204" pitchFamily="18" charset="0"/>
                <a:ea typeface="Cambria" panose="02040503050406030204" pitchFamily="18" charset="0"/>
              </a:rPr>
              <a:t>Rodzice/opiekunowie prawni. </a:t>
            </a:r>
          </a:p>
          <a:p>
            <a:r>
              <a:rPr lang="pl-PL" dirty="0">
                <a:latin typeface="Cambria" panose="02040503050406030204" pitchFamily="18" charset="0"/>
                <a:ea typeface="Cambria" panose="02040503050406030204" pitchFamily="18" charset="0"/>
              </a:rPr>
              <a:t>Nauczyciele, pedagodzy oraz dyrekcja. </a:t>
            </a:r>
          </a:p>
          <a:p>
            <a:r>
              <a:rPr lang="pl-PL" dirty="0">
                <a:latin typeface="Cambria" panose="02040503050406030204" pitchFamily="18" charset="0"/>
                <a:ea typeface="Cambria" panose="02040503050406030204" pitchFamily="18" charset="0"/>
              </a:rPr>
              <a:t>Telefon zaufania dla dzieci i młodzieży 116 111 (przez 7 dni w tygodniu, w godz. 12 - 22, połączenie bezpłatne) oraz na stronie 116111.pl. Pomoc w sytuacjach zagrożenia bezpieczeństwa online dla osób poniżej 18 roku życia.</a:t>
            </a:r>
          </a:p>
          <a:p>
            <a:r>
              <a:rPr lang="pl-PL" dirty="0">
                <a:latin typeface="Cambria" panose="02040503050406030204" pitchFamily="18" charset="0"/>
                <a:ea typeface="Cambria" panose="02040503050406030204" pitchFamily="18" charset="0"/>
              </a:rPr>
              <a:t>Dziecięcy Telefon Zaufania Rzecznika Praw Dziecka 800 12 12 12. Psycholodzy, pedagodzy, prawnicy udzielają niezbędnego wsparcia wszystkim dzwoniącym dzieciom. Pod numer interwencyjny osoby dorosłe mogą zgłaszać problemy dzieci lub rażące zaniedbania względem nich.</a:t>
            </a:r>
          </a:p>
          <a:p>
            <a:r>
              <a:rPr lang="pl-PL" dirty="0">
                <a:latin typeface="Cambria" panose="02040503050406030204" pitchFamily="18" charset="0"/>
                <a:ea typeface="Cambria" panose="02040503050406030204" pitchFamily="18" charset="0"/>
              </a:rPr>
              <a:t> Zespół ekspertów Naukowej i Akademickiej Sieci Komputerowej, działający jako punkt kontaktowy do zgłaszania nielegalnych treści w Internecie https://dyzurnet.pl/. </a:t>
            </a:r>
          </a:p>
          <a:p>
            <a:r>
              <a:rPr lang="pl-PL" dirty="0">
                <a:latin typeface="Cambria" panose="02040503050406030204" pitchFamily="18" charset="0"/>
                <a:ea typeface="Cambria" panose="02040503050406030204" pitchFamily="18" charset="0"/>
              </a:rPr>
              <a:t> Policja, jeśli doszło do złamania prawa.</a:t>
            </a:r>
          </a:p>
          <a:p>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36117356"/>
      </p:ext>
    </p:extLst>
  </p:cSld>
  <p:clrMapOvr>
    <a:masterClrMapping/>
  </p:clrMapOvr>
</p:sld>
</file>

<file path=ppt/theme/theme1.xml><?xml version="1.0" encoding="utf-8"?>
<a:theme xmlns:a="http://schemas.openxmlformats.org/drawingml/2006/main" name="Kropl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TM04033925[[fn=Kropla]]</Template>
  <TotalTime>1356</TotalTime>
  <Words>511</Words>
  <Application>Microsoft Office PowerPoint</Application>
  <PresentationFormat>Panoramiczny</PresentationFormat>
  <Paragraphs>55</Paragraphs>
  <Slides>10</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10</vt:i4>
      </vt:variant>
    </vt:vector>
  </HeadingPairs>
  <TitlesOfParts>
    <vt:vector size="17" baseType="lpstr">
      <vt:lpstr>Algerian</vt:lpstr>
      <vt:lpstr>Arial</vt:lpstr>
      <vt:lpstr>Arial</vt:lpstr>
      <vt:lpstr>Cambria</vt:lpstr>
      <vt:lpstr>Symbol</vt:lpstr>
      <vt:lpstr>Tw Cen MT</vt:lpstr>
      <vt:lpstr>Kropla</vt:lpstr>
      <vt:lpstr>CYBERPRZEMOC</vt:lpstr>
      <vt:lpstr>Cyberprzemoc</vt:lpstr>
      <vt:lpstr>Formy cyberprzemocy: </vt:lpstr>
      <vt:lpstr>Trudne zjawisko ponieważ </vt:lpstr>
      <vt:lpstr>Skutki cyberprzemocy </vt:lpstr>
      <vt:lpstr>Przeciwdziałanie cyberprzemocy </vt:lpstr>
      <vt:lpstr>Jeśli byłeś świadkiem cyberprzemocy </vt:lpstr>
      <vt:lpstr>Kiedy doświadczysz cyberprzemocy </vt:lpstr>
      <vt:lpstr>Instytucje i osoby, które pomagają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CYBERPRZEMOC</dc:title>
  <dc:creator>Aleksandra Gawinecka</dc:creator>
  <cp:lastModifiedBy>Aleksandra Gawinecka</cp:lastModifiedBy>
  <cp:revision>9</cp:revision>
  <dcterms:created xsi:type="dcterms:W3CDTF">2021-01-30T20:14:49Z</dcterms:created>
  <dcterms:modified xsi:type="dcterms:W3CDTF">2021-01-31T18:51:17Z</dcterms:modified>
</cp:coreProperties>
</file>